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ilita One" charset="1" panose="02000000000000000000"/>
      <p:regular r:id="rId15"/>
    </p:embeddedFont>
    <p:embeddedFont>
      <p:font typeface="Dosis Semi-Bold" charset="1" panose="02010703020202060003"/>
      <p:regular r:id="rId16"/>
    </p:embeddedFont>
    <p:embeddedFont>
      <p:font typeface="Canva Sans" charset="1" panose="020B0503030501040103"/>
      <p:regular r:id="rId17"/>
    </p:embeddedFont>
    <p:embeddedFont>
      <p:font typeface="Montserrat Semi-Bold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0513" y="371901"/>
            <a:ext cx="5593807" cy="5916527"/>
          </a:xfrm>
          <a:custGeom>
            <a:avLst/>
            <a:gdLst/>
            <a:ahLst/>
            <a:cxnLst/>
            <a:rect r="r" b="b" t="t" l="l"/>
            <a:pathLst>
              <a:path h="5916527" w="5593807">
                <a:moveTo>
                  <a:pt x="0" y="0"/>
                </a:moveTo>
                <a:lnTo>
                  <a:pt x="5593807" y="0"/>
                </a:lnTo>
                <a:lnTo>
                  <a:pt x="5593807" y="5916527"/>
                </a:lnTo>
                <a:lnTo>
                  <a:pt x="0" y="59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9299" y="8656536"/>
            <a:ext cx="6796236" cy="1258562"/>
          </a:xfrm>
          <a:custGeom>
            <a:avLst/>
            <a:gdLst/>
            <a:ahLst/>
            <a:cxnLst/>
            <a:rect r="r" b="b" t="t" l="l"/>
            <a:pathLst>
              <a:path h="1258562" w="6796236">
                <a:moveTo>
                  <a:pt x="0" y="0"/>
                </a:moveTo>
                <a:lnTo>
                  <a:pt x="6796235" y="0"/>
                </a:lnTo>
                <a:lnTo>
                  <a:pt x="6796235" y="1258563"/>
                </a:lnTo>
                <a:lnTo>
                  <a:pt x="0" y="1258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38311" y="6478569"/>
            <a:ext cx="5752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0258" y="1770645"/>
            <a:ext cx="1530748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FORMULARIOS: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33058" y="3821823"/>
            <a:ext cx="14221883" cy="5097950"/>
            <a:chOff x="0" y="0"/>
            <a:chExt cx="3745681" cy="1342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5681" cy="1342670"/>
            </a:xfrm>
            <a:custGeom>
              <a:avLst/>
              <a:gdLst/>
              <a:ahLst/>
              <a:cxnLst/>
              <a:rect r="r" b="b" t="t" l="l"/>
              <a:pathLst>
                <a:path h="1342670" w="3745681">
                  <a:moveTo>
                    <a:pt x="27763" y="0"/>
                  </a:moveTo>
                  <a:lnTo>
                    <a:pt x="3717918" y="0"/>
                  </a:lnTo>
                  <a:cubicBezTo>
                    <a:pt x="3725282" y="0"/>
                    <a:pt x="3732343" y="2925"/>
                    <a:pt x="3737549" y="8132"/>
                  </a:cubicBezTo>
                  <a:cubicBezTo>
                    <a:pt x="3742756" y="13338"/>
                    <a:pt x="3745681" y="20400"/>
                    <a:pt x="3745681" y="27763"/>
                  </a:cubicBezTo>
                  <a:lnTo>
                    <a:pt x="3745681" y="1314907"/>
                  </a:lnTo>
                  <a:cubicBezTo>
                    <a:pt x="3745681" y="1330240"/>
                    <a:pt x="3733251" y="1342670"/>
                    <a:pt x="3717918" y="1342670"/>
                  </a:cubicBezTo>
                  <a:lnTo>
                    <a:pt x="27763" y="1342670"/>
                  </a:lnTo>
                  <a:cubicBezTo>
                    <a:pt x="12430" y="1342670"/>
                    <a:pt x="0" y="1330240"/>
                    <a:pt x="0" y="1314907"/>
                  </a:cubicBezTo>
                  <a:lnTo>
                    <a:pt x="0" y="27763"/>
                  </a:lnTo>
                  <a:cubicBezTo>
                    <a:pt x="0" y="12430"/>
                    <a:pt x="12430" y="0"/>
                    <a:pt x="27763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45681" cy="138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41122" y="4557873"/>
            <a:ext cx="13405755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Son una parte esencial para interactuar con el usuario y recopilar datos. Hay dos tipos principales de formularios en Angular: los basados en plantillas (template-driven) y los reactivos (reactive)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5485" y="3262402"/>
            <a:ext cx="11977031" cy="5769283"/>
          </a:xfrm>
          <a:custGeom>
            <a:avLst/>
            <a:gdLst/>
            <a:ahLst/>
            <a:cxnLst/>
            <a:rect r="r" b="b" t="t" l="l"/>
            <a:pathLst>
              <a:path h="5769283" w="11977031">
                <a:moveTo>
                  <a:pt x="0" y="0"/>
                </a:moveTo>
                <a:lnTo>
                  <a:pt x="11977030" y="0"/>
                </a:lnTo>
                <a:lnTo>
                  <a:pt x="11977030" y="5769282"/>
                </a:lnTo>
                <a:lnTo>
                  <a:pt x="0" y="576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0258" y="1856370"/>
            <a:ext cx="1530748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Dosis Semi-Bold"/>
              </a:rPr>
              <a:t>Importar FormsModule para formularios de plantilla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6476" y="5278082"/>
            <a:ext cx="12015048" cy="3879503"/>
          </a:xfrm>
          <a:custGeom>
            <a:avLst/>
            <a:gdLst/>
            <a:ahLst/>
            <a:cxnLst/>
            <a:rect r="r" b="b" t="t" l="l"/>
            <a:pathLst>
              <a:path h="3879503" w="12015048">
                <a:moveTo>
                  <a:pt x="0" y="0"/>
                </a:moveTo>
                <a:lnTo>
                  <a:pt x="12015048" y="0"/>
                </a:lnTo>
                <a:lnTo>
                  <a:pt x="12015048" y="3879503"/>
                </a:lnTo>
                <a:lnTo>
                  <a:pt x="0" y="387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0982" y="4295842"/>
            <a:ext cx="1448603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Los fo</a:t>
            </a:r>
            <a:r>
              <a:rPr lang="en-US" sz="2000">
                <a:solidFill>
                  <a:srgbClr val="FFFFFF"/>
                </a:solidFill>
                <a:latin typeface="Canva Sans"/>
              </a:rPr>
              <a:t>rmularios basados en plantillas utilizan la sintaxis del template del HTML para construir y validar formularios.</a:t>
            </a:r>
          </a:p>
          <a:p>
            <a:pPr algn="ctr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La directiva ngForm se utiliza para crear un formulario y ngModel para enlazar datos bidireccionalmente.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93477"/>
            <a:ext cx="967977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Formularios basados en plantillas (Template-driven):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304" y="6776533"/>
            <a:ext cx="11645392" cy="967268"/>
          </a:xfrm>
          <a:custGeom>
            <a:avLst/>
            <a:gdLst/>
            <a:ahLst/>
            <a:cxnLst/>
            <a:rect r="r" b="b" t="t" l="l"/>
            <a:pathLst>
              <a:path h="967268" w="11645392">
                <a:moveTo>
                  <a:pt x="0" y="0"/>
                </a:moveTo>
                <a:lnTo>
                  <a:pt x="11645392" y="0"/>
                </a:lnTo>
                <a:lnTo>
                  <a:pt x="11645392" y="967267"/>
                </a:lnTo>
                <a:lnTo>
                  <a:pt x="0" y="967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62363" y="5354176"/>
            <a:ext cx="93632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Angular gestiona el estado y la validación automáticamente.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Se utiliza la propiedad ngModel.valid para verificar si un campo es válido.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93477"/>
            <a:ext cx="967977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Formularios basados en plantillas (Template-driven):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977" y="4347701"/>
            <a:ext cx="40200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MANEJO DE ESTADO Y ERRORES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1292" y="2882883"/>
            <a:ext cx="11625416" cy="6299234"/>
          </a:xfrm>
          <a:custGeom>
            <a:avLst/>
            <a:gdLst/>
            <a:ahLst/>
            <a:cxnLst/>
            <a:rect r="r" b="b" t="t" l="l"/>
            <a:pathLst>
              <a:path h="6299234" w="11625416">
                <a:moveTo>
                  <a:pt x="0" y="0"/>
                </a:moveTo>
                <a:lnTo>
                  <a:pt x="11625416" y="0"/>
                </a:lnTo>
                <a:lnTo>
                  <a:pt x="11625416" y="6299234"/>
                </a:lnTo>
                <a:lnTo>
                  <a:pt x="0" y="6299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0258" y="1865895"/>
            <a:ext cx="15307483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Dosis Semi-Bold"/>
              </a:rPr>
              <a:t>Importar ReactiveFormsModule para formularios reactivos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509501"/>
            <a:ext cx="11596665" cy="4080786"/>
          </a:xfrm>
          <a:custGeom>
            <a:avLst/>
            <a:gdLst/>
            <a:ahLst/>
            <a:cxnLst/>
            <a:rect r="r" b="b" t="t" l="l"/>
            <a:pathLst>
              <a:path h="4080786" w="11596665">
                <a:moveTo>
                  <a:pt x="0" y="0"/>
                </a:moveTo>
                <a:lnTo>
                  <a:pt x="11596665" y="0"/>
                </a:lnTo>
                <a:lnTo>
                  <a:pt x="11596665" y="4080786"/>
                </a:lnTo>
                <a:lnTo>
                  <a:pt x="0" y="4080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49699" y="6341947"/>
            <a:ext cx="8538301" cy="3945053"/>
          </a:xfrm>
          <a:custGeom>
            <a:avLst/>
            <a:gdLst/>
            <a:ahLst/>
            <a:cxnLst/>
            <a:rect r="r" b="b" t="t" l="l"/>
            <a:pathLst>
              <a:path h="3945053" w="8538301">
                <a:moveTo>
                  <a:pt x="0" y="0"/>
                </a:moveTo>
                <a:lnTo>
                  <a:pt x="8538301" y="0"/>
                </a:lnTo>
                <a:lnTo>
                  <a:pt x="8538301" y="3945053"/>
                </a:lnTo>
                <a:lnTo>
                  <a:pt x="0" y="3945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10058" y="4668302"/>
            <a:ext cx="881592" cy="881592"/>
          </a:xfrm>
          <a:custGeom>
            <a:avLst/>
            <a:gdLst/>
            <a:ahLst/>
            <a:cxnLst/>
            <a:rect r="r" b="b" t="t" l="l"/>
            <a:pathLst>
              <a:path h="881592" w="881592">
                <a:moveTo>
                  <a:pt x="0" y="0"/>
                </a:moveTo>
                <a:lnTo>
                  <a:pt x="881592" y="0"/>
                </a:lnTo>
                <a:lnTo>
                  <a:pt x="881592" y="881592"/>
                </a:lnTo>
                <a:lnTo>
                  <a:pt x="0" y="881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57319" y="9106211"/>
            <a:ext cx="1060630" cy="1106263"/>
          </a:xfrm>
          <a:custGeom>
            <a:avLst/>
            <a:gdLst/>
            <a:ahLst/>
            <a:cxnLst/>
            <a:rect r="r" b="b" t="t" l="l"/>
            <a:pathLst>
              <a:path h="1106263" w="1060630">
                <a:moveTo>
                  <a:pt x="0" y="0"/>
                </a:moveTo>
                <a:lnTo>
                  <a:pt x="1060630" y="0"/>
                </a:lnTo>
                <a:lnTo>
                  <a:pt x="1060630" y="1106263"/>
                </a:lnTo>
                <a:lnTo>
                  <a:pt x="0" y="110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7983" y="2655426"/>
            <a:ext cx="1183203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Los formularios reactivos se construyen en el componente utilizando el servicio FormBuilder.</a:t>
            </a:r>
          </a:p>
          <a:p>
            <a:pPr algn="ctr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Los controles se definen explícitamente y se vinculan al formulario.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04115" y="1670144"/>
            <a:ext cx="967977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Formularios reactivos (Reactive):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5484" y="5414501"/>
            <a:ext cx="13397032" cy="3085971"/>
          </a:xfrm>
          <a:custGeom>
            <a:avLst/>
            <a:gdLst/>
            <a:ahLst/>
            <a:cxnLst/>
            <a:rect r="r" b="b" t="t" l="l"/>
            <a:pathLst>
              <a:path h="3085971" w="13397032">
                <a:moveTo>
                  <a:pt x="0" y="0"/>
                </a:moveTo>
                <a:lnTo>
                  <a:pt x="13397032" y="0"/>
                </a:lnTo>
                <a:lnTo>
                  <a:pt x="13397032" y="3085970"/>
                </a:lnTo>
                <a:lnTo>
                  <a:pt x="0" y="3085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68922" y="4256896"/>
            <a:ext cx="131501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Los cambios en los campos y el estado del formulario se manejan de manera reactiva en el componente.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93477"/>
            <a:ext cx="967977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Formularios reactivos (Reactive):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977" y="3358582"/>
            <a:ext cx="40200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MANEJO DE ESTADO Y ERRORES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77467" y="1478632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¡GRACIAS!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1485" y="4240057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Seguime en mis redes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1485" y="5160389"/>
            <a:ext cx="95972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DE59"/>
                </a:solidFill>
                <a:latin typeface="Montserrat Semi-Bold"/>
              </a:rPr>
              <a:t>@sergiecode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5371" y="7144318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DE59"/>
                </a:solidFill>
                <a:latin typeface="Montserrat Semi-Bold"/>
              </a:rPr>
              <a:t>Cursos gratis de programación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1485" y="6241483"/>
            <a:ext cx="10265030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www.youtube.com/@sergiecode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DAFwxzjrI-4</dc:identifier>
  <dcterms:modified xsi:type="dcterms:W3CDTF">2011-08-01T06:04:30Z</dcterms:modified>
  <cp:revision>1</cp:revision>
  <dc:title>Angular Manejo de Formularios</dc:title>
</cp:coreProperties>
</file>